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aj4xASVnSjnNl1zvIy/1FTMKE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35FEE1-D073-4D04-B7B0-BCB4F122C068}">
  <a:tblStyle styleId="{C835FEE1-D073-4D04-B7B0-BCB4F122C06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246692-27B3-41A8-BC1A-78D00AA6F3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>
      <p:cViewPr varScale="1">
        <p:scale>
          <a:sx n="103" d="100"/>
          <a:sy n="103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df0a8e37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22df0a8e3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gis.kostat.go.kr/jsp/pyramid/pyramid1.jsp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sis.kr/statHtml/statHtml.do?orgId=117&amp;tblId=DT_11761_N003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nologg/KoELECTRA/blob/master/README_EN.md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Beomi/KcBER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TBrain/KoBERT" TargetMode="External"/><Relationship Id="rId5" Type="http://schemas.openxmlformats.org/officeDocument/2006/relationships/hyperlink" Target="https://github.com/SKT-AI/KoGPT2" TargetMode="External"/><Relationship Id="rId4" Type="http://schemas.openxmlformats.org/officeDocument/2006/relationships/hyperlink" Target="https://github.com/kiyoungkim1/LMkor" TargetMode="External"/><Relationship Id="rId9" Type="http://schemas.openxmlformats.org/officeDocument/2006/relationships/hyperlink" Target="https://github.com/konlpy/konlp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"/>
          <p:cNvCxnSpPr/>
          <p:nvPr/>
        </p:nvCxnSpPr>
        <p:spPr>
          <a:xfrm>
            <a:off x="0" y="1094874"/>
            <a:ext cx="649705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74752"/>
            <a:ext cx="3068392" cy="306839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0" y="73463"/>
            <a:ext cx="649705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Capstone Design – </a:t>
            </a:r>
            <a:r>
              <a:rPr lang="en-US" sz="20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MS</a:t>
            </a:r>
            <a:endParaRPr sz="2000" b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538639" y="1874752"/>
            <a:ext cx="4713668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Instructor/Professor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 DONG JOO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JUNG WOO SEOP (32184140)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BAEK MIN JAE (32171972)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SEO DONG HWAN (32182108)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 JUNG MYUNG (32182779)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LEE DABIN (32172917)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Manners Maketh Man</a:t>
            </a:r>
            <a:endParaRPr/>
          </a:p>
        </p:txBody>
      </p:sp>
      <p:cxnSp>
        <p:nvCxnSpPr>
          <p:cNvPr id="92" name="Google Shape;92;p1"/>
          <p:cNvCxnSpPr/>
          <p:nvPr/>
        </p:nvCxnSpPr>
        <p:spPr>
          <a:xfrm>
            <a:off x="2646947" y="5855369"/>
            <a:ext cx="649705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0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9" name="Google Shape;199;p10"/>
          <p:cNvGraphicFramePr/>
          <p:nvPr>
            <p:extLst>
              <p:ext uri="{D42A27DB-BD31-4B8C-83A1-F6EECF244321}">
                <p14:modId xmlns:p14="http://schemas.microsoft.com/office/powerpoint/2010/main" val="769519641"/>
              </p:ext>
            </p:extLst>
          </p:nvPr>
        </p:nvGraphicFramePr>
        <p:xfrm>
          <a:off x="384351" y="3589749"/>
          <a:ext cx="8375325" cy="146781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 of 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Solution by Software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 Expectation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 Score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EQ training, memorizing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the facial expression, etc.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Take too much time.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Some might have inherent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limitations.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Effective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For smooth communication with others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93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0" name="Google Shape;200;p10"/>
          <p:cNvSpPr txBox="1"/>
          <p:nvPr/>
        </p:nvSpPr>
        <p:spPr>
          <a:xfrm>
            <a:off x="384351" y="1682564"/>
            <a:ext cx="7397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 Difficulty in understanding others’ emotions innately.</a:t>
            </a:r>
            <a:endParaRPr/>
          </a:p>
        </p:txBody>
      </p:sp>
      <p:sp>
        <p:nvSpPr>
          <p:cNvPr id="201" name="Google Shape;20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1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0" name="Google Shape;210;p11"/>
          <p:cNvGraphicFramePr/>
          <p:nvPr>
            <p:extLst>
              <p:ext uri="{D42A27DB-BD31-4B8C-83A1-F6EECF244321}">
                <p14:modId xmlns:p14="http://schemas.microsoft.com/office/powerpoint/2010/main" val="134436903"/>
              </p:ext>
            </p:extLst>
          </p:nvPr>
        </p:nvGraphicFramePr>
        <p:xfrm>
          <a:off x="384351" y="2969468"/>
          <a:ext cx="8375325" cy="146781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Problem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Existing solution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 of 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Solution by Software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 Expectation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 Score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MBTI, MMIP, STRONG,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MLST-II, FCPI etc.(tests)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The participation of the target is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required.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Not Effective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 gain a deeper understanding of the other.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63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1" name="Google Shape;211;p11"/>
          <p:cNvSpPr txBox="1"/>
          <p:nvPr/>
        </p:nvSpPr>
        <p:spPr>
          <a:xfrm>
            <a:off x="384351" y="1682564"/>
            <a:ext cx="7397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d. Analyzing the other person’s tendencies through communication.</a:t>
            </a:r>
            <a:endParaRPr/>
          </a:p>
        </p:txBody>
      </p:sp>
      <p:sp>
        <p:nvSpPr>
          <p:cNvPr id="212" name="Google Shape;212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3" name="Google Shape;213;p11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1" name="Google Shape;221;p12"/>
          <p:cNvGraphicFramePr/>
          <p:nvPr>
            <p:extLst>
              <p:ext uri="{D42A27DB-BD31-4B8C-83A1-F6EECF244321}">
                <p14:modId xmlns:p14="http://schemas.microsoft.com/office/powerpoint/2010/main" val="24390622"/>
              </p:ext>
            </p:extLst>
          </p:nvPr>
        </p:nvGraphicFramePr>
        <p:xfrm>
          <a:off x="372790" y="3625261"/>
          <a:ext cx="8375325" cy="104109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Problem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 of 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Solution by Software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 Expectation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 Score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NONE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 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Effective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 communicate more smoothly with the young.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82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2" name="Google Shape;222;p12"/>
          <p:cNvSpPr txBox="1"/>
          <p:nvPr/>
        </p:nvSpPr>
        <p:spPr>
          <a:xfrm>
            <a:off x="384351" y="1682565"/>
            <a:ext cx="73971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 Elderly people struggle to understand the emotions of other in chats through platforms like KakaoTalk.</a:t>
            </a:r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4" name="Google Shape;224;p12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3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13"/>
          <p:cNvGraphicFramePr/>
          <p:nvPr>
            <p:extLst>
              <p:ext uri="{D42A27DB-BD31-4B8C-83A1-F6EECF244321}">
                <p14:modId xmlns:p14="http://schemas.microsoft.com/office/powerpoint/2010/main" val="3170205312"/>
              </p:ext>
            </p:extLst>
          </p:nvPr>
        </p:nvGraphicFramePr>
        <p:xfrm>
          <a:off x="372790" y="3221655"/>
          <a:ext cx="8375325" cy="146781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Problem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 of 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Solution by Software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 Expectation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 Score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Apps for one-person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-household, Policies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Cannot fulfill the hearts of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lonely people.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Effective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Friends to communicate and a word of comfort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67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3" name="Google Shape;233;p13"/>
          <p:cNvSpPr txBox="1"/>
          <p:nvPr/>
        </p:nvSpPr>
        <p:spPr>
          <a:xfrm>
            <a:off x="384351" y="1682564"/>
            <a:ext cx="7397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f. Absence of communication &amp; lack of friends occurs lonely death.</a:t>
            </a: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5" name="Google Shape;235;p13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4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Google Shape;243;p14"/>
          <p:cNvGraphicFramePr/>
          <p:nvPr>
            <p:extLst>
              <p:ext uri="{D42A27DB-BD31-4B8C-83A1-F6EECF244321}">
                <p14:modId xmlns:p14="http://schemas.microsoft.com/office/powerpoint/2010/main" val="1221281553"/>
              </p:ext>
            </p:extLst>
          </p:nvPr>
        </p:nvGraphicFramePr>
        <p:xfrm>
          <a:off x="384351" y="3363536"/>
          <a:ext cx="8375325" cy="168117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Problem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 of 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Solution by Software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 Expectation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 Score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g.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Professional people’s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analysis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Takes too much time.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Effective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Due to the shortage of criminal psychology experts, 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there is a need for tools to increase analysis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 efficiency.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61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4" name="Google Shape;244;p14"/>
          <p:cNvSpPr txBox="1"/>
          <p:nvPr/>
        </p:nvSpPr>
        <p:spPr>
          <a:xfrm>
            <a:off x="384351" y="1682564"/>
            <a:ext cx="7397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g. Criminal psychological analysis is not easy</a:t>
            </a:r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6" name="Google Shape;246;p14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1-d. Market Forecast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5" name="Google Shape;255;p15"/>
          <p:cNvGraphicFramePr/>
          <p:nvPr/>
        </p:nvGraphicFramePr>
        <p:xfrm>
          <a:off x="544735" y="1728738"/>
          <a:ext cx="8054525" cy="4356150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7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 Description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Market Size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Reason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Elderly people find it difficult to understand slang.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Elderly people have little interest in information about the latest apps, and it is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difficult to provide features more convenient than alternative search engines.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 to communicate with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workspace superiors.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Big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It's because it's a concern for almost all employees.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Difficulty in understanding others’ emotions innately.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Although the number of people facing pioneering issues such as autism spectrum is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small, solutions are essential for them.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Analyzing the other person’s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tendencies through communication.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is difficult to replace existing solutions due to the tradeoff between convenience and performance.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Elderly people struggle to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understand the emotions of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in chats through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platforms like KakaoTalk.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Small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Elderly people have little interest in information about the latest apps, and it is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difficult to provide features more convenient than alternative search engines.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Absence of communication &amp;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lack of friends occurs lonely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death.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Big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because the number of people at risk of dying alone is increasing due to the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aging population and the rise in single-person households.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Criminal psychological analysis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not easy.</a:t>
                      </a:r>
                      <a:endParaRPr/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This is because, depending on the convenience of the solution to the problem,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criminal psychology analysis can be widely used even for non-serious crimes.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6" name="Google Shape;256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6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6" descr="차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609" y="1880112"/>
            <a:ext cx="6071417" cy="413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456" y="2052522"/>
            <a:ext cx="1904162" cy="18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6"/>
          <p:cNvSpPr txBox="1"/>
          <p:nvPr/>
        </p:nvSpPr>
        <p:spPr>
          <a:xfrm>
            <a:off x="983198" y="6110905"/>
            <a:ext cx="7177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Korean Population Pyramid, KOSIS, </a:t>
            </a:r>
            <a:r>
              <a:rPr lang="en-US" sz="14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https://sgis.kostat.go.kr/jsp/pyramid/pyramid1.jsp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1-d. Market Forecast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20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0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4">
            <a:alphaModFix/>
          </a:blip>
          <a:srcRect t="8572"/>
          <a:stretch/>
        </p:blipFill>
        <p:spPr>
          <a:xfrm>
            <a:off x="1980818" y="1487533"/>
            <a:ext cx="5182365" cy="47374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 txBox="1"/>
          <p:nvPr/>
        </p:nvSpPr>
        <p:spPr>
          <a:xfrm>
            <a:off x="1447417" y="6128606"/>
            <a:ext cx="58927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people with autism spectrum disorder, KOSIS,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https://kosis.kr/statHtml/statHtml.do?orgId=117&amp;tblId=DT_11761_N003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1-d. Market Forecast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7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8" name="Google Shape;288;p17" descr="차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19172" b="11253"/>
          <a:stretch/>
        </p:blipFill>
        <p:spPr>
          <a:xfrm>
            <a:off x="2351550" y="2301025"/>
            <a:ext cx="4440901" cy="36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/>
        </p:nvSpPr>
        <p:spPr>
          <a:xfrm>
            <a:off x="1663799" y="1931681"/>
            <a:ext cx="581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 Detection and Recognition Market Size Expectation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 txBox="1"/>
          <p:nvPr/>
        </p:nvSpPr>
        <p:spPr>
          <a:xfrm>
            <a:off x="1554150" y="6041775"/>
            <a:ext cx="60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&lt;MarketsandMarkets, Emotion Detection and Recognition Market, 2020&gt;</a:t>
            </a:r>
            <a:endParaRPr/>
          </a:p>
        </p:txBody>
      </p:sp>
      <p:sp>
        <p:nvSpPr>
          <p:cNvPr id="291" name="Google Shape;291;p17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1-d. Market Forecast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8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00" name="Google Shape;300;p18" descr="차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t="-8880" b="8879"/>
          <a:stretch/>
        </p:blipFill>
        <p:spPr>
          <a:xfrm>
            <a:off x="1328195" y="1619874"/>
            <a:ext cx="6487611" cy="475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876340" y="1673392"/>
            <a:ext cx="7391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 Detection and Recognition Market Size and Outlook by Activity Area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8"/>
          <p:cNvSpPr txBox="1"/>
          <p:nvPr/>
        </p:nvSpPr>
        <p:spPr>
          <a:xfrm>
            <a:off x="1542600" y="6379550"/>
            <a:ext cx="60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&lt;MarketsandMarkets, Emotion Detection and Recognition Market, 2020&gt;</a:t>
            </a:r>
            <a:endParaRPr/>
          </a:p>
        </p:txBody>
      </p:sp>
      <p:sp>
        <p:nvSpPr>
          <p:cNvPr id="303" name="Google Shape;303;p18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1-d. Market Forecast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"/>
          <p:cNvCxnSpPr/>
          <p:nvPr/>
        </p:nvCxnSpPr>
        <p:spPr>
          <a:xfrm>
            <a:off x="3212432" y="0"/>
            <a:ext cx="0" cy="6858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2"/>
          <p:cNvSpPr txBox="1"/>
          <p:nvPr/>
        </p:nvSpPr>
        <p:spPr>
          <a:xfrm>
            <a:off x="601579" y="3075057"/>
            <a:ext cx="23220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40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895345" y="612144"/>
            <a:ext cx="4620000" cy="5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AutoNum type="arabicPeriod"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Why we need the problem solving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status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forecast</a:t>
            </a:r>
            <a:endParaRPr/>
          </a:p>
          <a:p>
            <a:pPr marL="8001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AutoNum type="arabicPeriod"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 proposal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overview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Focusing part and why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KPI</a:t>
            </a:r>
            <a:endParaRPr/>
          </a:p>
          <a:p>
            <a:pPr marL="8001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AutoNum type="arabicPeriod"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Proposal of the implementation method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Capability matching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of the team development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plan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 analysis and hedging</a:t>
            </a:r>
            <a:endParaRPr/>
          </a:p>
          <a:p>
            <a:pPr marL="8001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AutoNum type="arabicPeriod"/>
            </a:pPr>
            <a:r>
              <a:rPr lang="en-US"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Utilization of the result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marketing plan for target customers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analysis to industry/society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9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9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12" name="Google Shape;312;p19" descr="차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620" t="-9300" r="-2619" b="9300"/>
          <a:stretch/>
        </p:blipFill>
        <p:spPr>
          <a:xfrm>
            <a:off x="1281444" y="1619870"/>
            <a:ext cx="6944810" cy="4753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/>
          <p:nvPr/>
        </p:nvSpPr>
        <p:spPr>
          <a:xfrm>
            <a:off x="1281454" y="1666174"/>
            <a:ext cx="57791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Market Size and Outlook of Global Emotion Recognition and 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850350" y="6372975"/>
            <a:ext cx="74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&lt;TechNavio, Global Emotion Recognition and Sentiment Analysis Software Market, 2018&gt;</a:t>
            </a:r>
            <a:endParaRPr/>
          </a:p>
        </p:txBody>
      </p:sp>
      <p:sp>
        <p:nvSpPr>
          <p:cNvPr id="315" name="Google Shape;315;p19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1-d. Market Forecast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1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194764" y="1151655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2-a. Solution Overview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482519" y="5003821"/>
            <a:ext cx="8178961" cy="146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An application that analyzes text through machine learning and expresses it with emoticons when using SNS in real 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2.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application that translates slang into standard language.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3.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consolation chatbot application mainly outputs emotional language.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21"/>
          <p:cNvGrpSpPr/>
          <p:nvPr/>
        </p:nvGrpSpPr>
        <p:grpSpPr>
          <a:xfrm>
            <a:off x="2757028" y="1397000"/>
            <a:ext cx="3606821" cy="3606821"/>
            <a:chOff x="1244589" y="0"/>
            <a:chExt cx="3606821" cy="3606821"/>
          </a:xfrm>
        </p:grpSpPr>
        <p:sp>
          <p:nvSpPr>
            <p:cNvPr id="326" name="Google Shape;326;p21"/>
            <p:cNvSpPr/>
            <p:nvPr/>
          </p:nvSpPr>
          <p:spPr>
            <a:xfrm>
              <a:off x="1244589" y="0"/>
              <a:ext cx="3606821" cy="3606821"/>
            </a:xfrm>
            <a:prstGeom prst="ellipse">
              <a:avLst/>
            </a:prstGeom>
            <a:solidFill>
              <a:srgbClr val="3A66B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2543766" y="180341"/>
              <a:ext cx="1008467" cy="541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1605271" y="721364"/>
              <a:ext cx="2885456" cy="2885456"/>
            </a:xfrm>
            <a:prstGeom prst="ellipse">
              <a:avLst/>
            </a:prstGeom>
            <a:solidFill>
              <a:srgbClr val="567AC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 txBox="1"/>
            <p:nvPr/>
          </p:nvSpPr>
          <p:spPr>
            <a:xfrm>
              <a:off x="2543766" y="894491"/>
              <a:ext cx="1008467" cy="519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text-based communication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965953" y="1442728"/>
              <a:ext cx="2164092" cy="2164092"/>
            </a:xfrm>
            <a:prstGeom prst="ellipse">
              <a:avLst/>
            </a:prstGeom>
            <a:solidFill>
              <a:srgbClr val="7992C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 txBox="1"/>
            <p:nvPr/>
          </p:nvSpPr>
          <p:spPr>
            <a:xfrm>
              <a:off x="2543766" y="1605035"/>
              <a:ext cx="1008467" cy="486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64000" rIns="64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human relationships &amp; interactions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2326635" y="2164092"/>
              <a:ext cx="1442728" cy="1442728"/>
            </a:xfrm>
            <a:prstGeom prst="ellipse">
              <a:avLst/>
            </a:prstGeom>
            <a:solidFill>
              <a:srgbClr val="9BABD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2537918" y="2524774"/>
              <a:ext cx="1020163" cy="721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various limitations or problems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2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194764" y="1151655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2-b. Focusing part and why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426720" y="1780032"/>
            <a:ext cx="7804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Communication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in more effective communication and less confusion.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426720" y="2782669"/>
            <a:ext cx="8278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Engagement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use of emoticons is a popular trend in social media communication.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2"/>
          <p:cNvSpPr txBox="1"/>
          <p:nvPr/>
        </p:nvSpPr>
        <p:spPr>
          <a:xfrm>
            <a:off x="426720" y="3785307"/>
            <a:ext cx="7804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Accessibility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 for people with disabilities or language barriers.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426720" y="4787945"/>
            <a:ext cx="780445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Profitability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Ø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continuous diversification of emoticons, a paid policy can be used.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23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KGI (Key Goal Indicator) / End Product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56" name="Google Shape;356;p23" descr="웹사이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0110" y="3429000"/>
            <a:ext cx="3773489" cy="265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 descr="인형, 장난감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0110" y="5228763"/>
            <a:ext cx="852690" cy="85269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6">
            <a:alphaModFix/>
          </a:blip>
          <a:srcRect l="2391"/>
          <a:stretch/>
        </p:blipFill>
        <p:spPr>
          <a:xfrm>
            <a:off x="73425" y="2411150"/>
            <a:ext cx="5039525" cy="40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24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/>
          <p:nvPr/>
        </p:nvSpPr>
        <p:spPr>
          <a:xfrm>
            <a:off x="194796" y="1624500"/>
            <a:ext cx="806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Client Server Computing 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062" y="2878848"/>
            <a:ext cx="738187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4"/>
          <p:cNvSpPr txBox="1"/>
          <p:nvPr/>
        </p:nvSpPr>
        <p:spPr>
          <a:xfrm>
            <a:off x="194764" y="115316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Designing Architecture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 txBox="1"/>
          <p:nvPr/>
        </p:nvSpPr>
        <p:spPr>
          <a:xfrm>
            <a:off x="194764" y="1625264"/>
            <a:ext cx="3420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Optical Character Recognition </a:t>
            </a:r>
            <a:endParaRPr/>
          </a:p>
        </p:txBody>
      </p:sp>
      <p:pic>
        <p:nvPicPr>
          <p:cNvPr id="377" name="Google Shape;37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8249" y="2199176"/>
            <a:ext cx="5404379" cy="45740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/>
          <p:nvPr/>
        </p:nvSpPr>
        <p:spPr>
          <a:xfrm>
            <a:off x="194764" y="115316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Designing Architecture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6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/>
          <p:nvPr/>
        </p:nvSpPr>
        <p:spPr>
          <a:xfrm>
            <a:off x="194764" y="1625264"/>
            <a:ext cx="3420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Natural Language Processing </a:t>
            </a:r>
            <a:endParaRPr/>
          </a:p>
        </p:txBody>
      </p:sp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8188" y="1389132"/>
            <a:ext cx="3755312" cy="521676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/>
        </p:nvSpPr>
        <p:spPr>
          <a:xfrm>
            <a:off x="194764" y="115316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Designing Architecture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7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 txBox="1"/>
          <p:nvPr/>
        </p:nvSpPr>
        <p:spPr>
          <a:xfrm>
            <a:off x="194764" y="1625264"/>
            <a:ext cx="3420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Output Manager Software </a:t>
            </a:r>
            <a:endParaRPr/>
          </a:p>
        </p:txBody>
      </p:sp>
      <p:pic>
        <p:nvPicPr>
          <p:cNvPr id="397" name="Google Shape;39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0130" y="2201334"/>
            <a:ext cx="5323740" cy="45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7"/>
          <p:cNvSpPr txBox="1"/>
          <p:nvPr/>
        </p:nvSpPr>
        <p:spPr>
          <a:xfrm>
            <a:off x="194764" y="115316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Designing Architecture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28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 txBox="1"/>
          <p:nvPr/>
        </p:nvSpPr>
        <p:spPr>
          <a:xfrm>
            <a:off x="194764" y="1625264"/>
            <a:ext cx="3420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Architecture of Program</a:t>
            </a:r>
            <a:endParaRPr/>
          </a:p>
        </p:txBody>
      </p:sp>
      <p:pic>
        <p:nvPicPr>
          <p:cNvPr id="407" name="Google Shape;40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26998"/>
            <a:ext cx="4176250" cy="55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 txBox="1"/>
          <p:nvPr/>
        </p:nvSpPr>
        <p:spPr>
          <a:xfrm>
            <a:off x="194764" y="115316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Designing Architecture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9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9"/>
          <p:cNvSpPr txBox="1"/>
          <p:nvPr/>
        </p:nvSpPr>
        <p:spPr>
          <a:xfrm>
            <a:off x="194764" y="1625264"/>
            <a:ext cx="3420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Architecture of Program</a:t>
            </a:r>
            <a:endParaRPr/>
          </a:p>
        </p:txBody>
      </p:sp>
      <p:pic>
        <p:nvPicPr>
          <p:cNvPr id="417" name="Google Shape;4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26998"/>
            <a:ext cx="4176250" cy="55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9"/>
          <p:cNvSpPr txBox="1"/>
          <p:nvPr/>
        </p:nvSpPr>
        <p:spPr>
          <a:xfrm>
            <a:off x="194764" y="115316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Designing Architecture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9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8314" y="0"/>
            <a:ext cx="5204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3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1-a. Communication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" descr="Idea Thoughts Bubb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820" y="4063277"/>
            <a:ext cx="1944115" cy="194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Sketchy emotion vector icons.a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5705" y="2771213"/>
            <a:ext cx="1977865" cy="197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Document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3067" y="4080002"/>
            <a:ext cx="1944113" cy="194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166815" y="6024125"/>
            <a:ext cx="1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Thoughts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3830490" y="4749075"/>
            <a:ext cx="10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6251975" y="6024125"/>
            <a:ext cx="150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110902" y="1931850"/>
            <a:ext cx="692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exchange through daily communications.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94764" y="329700"/>
            <a:ext cx="760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30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ML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429" name="Google Shape;429;p30"/>
          <p:cNvGraphicFramePr/>
          <p:nvPr/>
        </p:nvGraphicFramePr>
        <p:xfrm>
          <a:off x="699482" y="1836910"/>
          <a:ext cx="7745000" cy="4519450"/>
        </p:xfrm>
        <a:graphic>
          <a:graphicData uri="http://schemas.openxmlformats.org/drawingml/2006/table">
            <a:tbl>
              <a:tblPr>
                <a:noFill/>
                <a:tableStyleId>{EE246692-27B3-41A8-BC1A-78D00AA6F3A2}</a:tableStyleId>
              </a:tblPr>
              <a:tblGrid>
                <a:gridCol w="154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Model Name</a:t>
                      </a:r>
                      <a:endParaRPr/>
                    </a:p>
                  </a:txBody>
                  <a:tcPr marL="36575" marR="36575" marT="18275" marB="18275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Type</a:t>
                      </a:r>
                      <a:endParaRPr sz="1200" b="1" u="none" strike="noStrike" cap="none"/>
                    </a:p>
                  </a:txBody>
                  <a:tcPr marL="36575" marR="36575" marT="18275" marB="18275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Developer</a:t>
                      </a:r>
                      <a:endParaRPr sz="1200" b="1" u="none" strike="noStrike" cap="none"/>
                    </a:p>
                  </a:txBody>
                  <a:tcPr marL="36575" marR="36575" marT="18275" marB="18275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Characteristic</a:t>
                      </a:r>
                      <a:endParaRPr sz="1200" b="1" u="none" strike="noStrike" cap="none"/>
                    </a:p>
                  </a:txBody>
                  <a:tcPr marL="36575" marR="36575" marT="18275" marB="18275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/>
                        <a:t>OpenSource Link</a:t>
                      </a:r>
                      <a:endParaRPr sz="1200" b="1" u="none" strike="noStrike" cap="none"/>
                    </a:p>
                  </a:txBody>
                  <a:tcPr marL="36575" marR="36575" marT="18275" marB="18275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ETRI KoBERT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BERT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ETRI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전용 BERT 모델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https://github.com/kiyoungkim1/LMkor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ETRI KoGPT-2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GPT-2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ETRI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전용 GPT-2 모델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N/A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SKT KoGPT-2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GPT-2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SKT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자연어 생성 태스크에 우수한 성능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sng" strike="noStrike" cap="none">
                          <a:solidFill>
                            <a:schemeClr val="hlink"/>
                          </a:solidFill>
                          <a:hlinkClick r:id="rId5"/>
                        </a:rPr>
                        <a:t>https://github.com/SKT-AI/KoGPT2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SKT KoBERT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BERT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SKT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자연어 이해 태스크에 우수한 성능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sng" strike="noStrike" cap="none">
                          <a:solidFill>
                            <a:schemeClr val="hlink"/>
                          </a:solidFill>
                          <a:hlinkClick r:id="rId6"/>
                        </a:rPr>
                        <a:t>https://github.com/SKTBrain/KoBERT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KcBERT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BERT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Beomi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특성을 고려한 토큰화 방식 사용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sng" strike="noStrike" cap="none">
                          <a:solidFill>
                            <a:schemeClr val="hlink"/>
                          </a:solidFill>
                          <a:hlinkClick r:id="rId7"/>
                        </a:rPr>
                        <a:t>https://github.com/Beomi/KcBERT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KoELECTRA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ELECTRA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Monologg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자연어 이해 태스크에 우수한 성능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 strike="noStrike" cap="none">
                          <a:solidFill>
                            <a:schemeClr val="hlink"/>
                          </a:solidFill>
                          <a:hlinkClick r:id="rId8"/>
                        </a:rPr>
                        <a:t>https://github.com/monologg/KoELECTRA/blob/master/README_EN.md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KoNLPy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N/A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KoNLPy Team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한국어 형태소 분석기 포함, 사전 학습 언어 모델은 아님</a:t>
                      </a:r>
                      <a:endParaRPr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sng" strike="noStrike" cap="none">
                          <a:solidFill>
                            <a:schemeClr val="hlink"/>
                          </a:solidFill>
                          <a:hlinkClick r:id="rId9"/>
                        </a:rPr>
                        <a:t>https://github.com/konlpy/konlpy</a:t>
                      </a:r>
                      <a:endParaRPr sz="1200" u="none" strike="noStrike" cap="none"/>
                    </a:p>
                  </a:txBody>
                  <a:tcPr marL="36575" marR="36575" marT="18275" marB="1827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0" name="Google Shape;430;p30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31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1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ML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aphicFrame>
        <p:nvGraphicFramePr>
          <p:cNvPr id="439" name="Google Shape;439;p31"/>
          <p:cNvGraphicFramePr/>
          <p:nvPr/>
        </p:nvGraphicFramePr>
        <p:xfrm>
          <a:off x="314324" y="2838272"/>
          <a:ext cx="8515325" cy="2633875"/>
        </p:xfrm>
        <a:graphic>
          <a:graphicData uri="http://schemas.openxmlformats.org/drawingml/2006/table">
            <a:tbl>
              <a:tblPr>
                <a:noFill/>
                <a:tableStyleId>{EE246692-27B3-41A8-BC1A-78D00AA6F3A2}</a:tableStyleId>
              </a:tblPr>
              <a:tblGrid>
                <a:gridCol w="65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50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9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Metric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electra-kor-base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funnel-kor-base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KoGPT2 2.0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XLM-Roberta-Base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KoELECTRA-Base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KoELECTRA-Base-v2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KoBERT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HanBERT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kcbert-base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KoELECTRA-Base-v3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albert-kor-base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/>
                        <a:t>bert-kor-base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NSMC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(acc)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91.29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91.36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89.1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89.03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90.33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89.56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89.59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90.06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89.87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90.63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89.45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90.87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Korean-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Hate-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Speech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(F1)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66.03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68.18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N/A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64.06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66.09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67.45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66.21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68.32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68.78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67.61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65.44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68.45</a:t>
                      </a:r>
                      <a:endParaRPr/>
                    </a:p>
                  </a:txBody>
                  <a:tcPr marL="68475" marR="68475" marT="34225" marB="34225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0" name="Google Shape;440;p31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3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Frontend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49" name="Google Shape;449;p32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75" y="1738325"/>
            <a:ext cx="5423045" cy="269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0787" y="3257060"/>
            <a:ext cx="5597114" cy="278490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33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2-c. KPI - Backend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60" name="Google Shape;4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6051" y="1226998"/>
            <a:ext cx="4176250" cy="550333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 txBox="1"/>
          <p:nvPr/>
        </p:nvSpPr>
        <p:spPr>
          <a:xfrm>
            <a:off x="442693" y="3894619"/>
            <a:ext cx="20521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 1 sec!!!</a:t>
            </a:r>
            <a:endParaRPr sz="3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3"/>
          <p:cNvSpPr/>
          <p:nvPr/>
        </p:nvSpPr>
        <p:spPr>
          <a:xfrm>
            <a:off x="3166666" y="792879"/>
            <a:ext cx="3286487" cy="35534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467" y="92231"/>
                </a:moveTo>
                <a:cubicBezTo>
                  <a:pt x="87573" y="112240"/>
                  <a:pt x="60953" y="119187"/>
                  <a:pt x="38321" y="108973"/>
                </a:cubicBezTo>
                <a:cubicBezTo>
                  <a:pt x="15689" y="98759"/>
                  <a:pt x="3062" y="74099"/>
                  <a:pt x="7892" y="49548"/>
                </a:cubicBezTo>
                <a:cubicBezTo>
                  <a:pt x="12722" y="24997"/>
                  <a:pt x="33726" y="7082"/>
                  <a:pt x="58506" y="6378"/>
                </a:cubicBezTo>
                <a:cubicBezTo>
                  <a:pt x="83286" y="5674"/>
                  <a:pt x="105254" y="22368"/>
                  <a:pt x="111444" y="46606"/>
                </a:cubicBezTo>
                <a:lnTo>
                  <a:pt x="118169" y="46819"/>
                </a:lnTo>
                <a:lnTo>
                  <a:pt x="109368" y="61562"/>
                </a:lnTo>
                <a:lnTo>
                  <a:pt x="96965" y="46148"/>
                </a:lnTo>
                <a:lnTo>
                  <a:pt x="103670" y="46360"/>
                </a:lnTo>
                <a:lnTo>
                  <a:pt x="103670" y="46360"/>
                </a:lnTo>
                <a:cubicBezTo>
                  <a:pt x="97498" y="25658"/>
                  <a:pt x="78247" y="12002"/>
                  <a:pt x="57143" y="13357"/>
                </a:cubicBezTo>
                <a:cubicBezTo>
                  <a:pt x="36039" y="14711"/>
                  <a:pt x="18604" y="30721"/>
                  <a:pt x="15008" y="52051"/>
                </a:cubicBezTo>
                <a:cubicBezTo>
                  <a:pt x="11411" y="73380"/>
                  <a:pt x="22593" y="94446"/>
                  <a:pt x="42032" y="102964"/>
                </a:cubicBezTo>
                <a:cubicBezTo>
                  <a:pt x="61472" y="111482"/>
                  <a:pt x="84082" y="105222"/>
                  <a:pt x="96676" y="8783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2. Solution Proposal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8305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34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 txBox="1"/>
          <p:nvPr/>
        </p:nvSpPr>
        <p:spPr>
          <a:xfrm>
            <a:off x="194764" y="329700"/>
            <a:ext cx="78029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05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1" name="Google Shape;471;p34"/>
          <p:cNvGraphicFramePr/>
          <p:nvPr/>
        </p:nvGraphicFramePr>
        <p:xfrm>
          <a:off x="843840" y="1695609"/>
          <a:ext cx="7456325" cy="2393350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137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Name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Primary Programming Language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Experienced or Interesting Area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Jung WooSeop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Python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Machine-Learning / Front-End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Seo DongHwan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C/C++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Embedded development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Baek MinJae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Python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Machine-Learning / Cloud computing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Lee DaBin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Python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Machine-Learning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Wi JungMyung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Python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strike="noStrike" cap="none"/>
                        <a:t>Reinforcement-Learning / Computer vision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2" name="Google Shape;472;p34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3-a. Capability matching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74" name="Google Shape;474;p34"/>
          <p:cNvSpPr txBox="1"/>
          <p:nvPr/>
        </p:nvSpPr>
        <p:spPr>
          <a:xfrm>
            <a:off x="194850" y="4540150"/>
            <a:ext cx="8754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capability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 development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Machine-Learning development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capability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Back-End development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of Client-Server architecture development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3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5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3-b. Structure of the team development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5"/>
          <p:cNvSpPr txBox="1"/>
          <p:nvPr/>
        </p:nvSpPr>
        <p:spPr>
          <a:xfrm>
            <a:off x="194776" y="5519091"/>
            <a:ext cx="786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3719" marR="0" lvl="0" indent="-26371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member was assigned a role suitable for his or her experience or interests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Minimizing the gap according to his or her capabilities.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35" descr="도표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514" y="1591410"/>
            <a:ext cx="4289850" cy="373693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6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36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6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3-b. Structure of the team development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3964414" y="1619873"/>
            <a:ext cx="49848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based framework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Conversation extraction(OCR)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with Back-End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with Front-End</a:t>
            </a:r>
            <a:endParaRPr/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model learning and deriving results method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NLP models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method of predictive values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Configuration Management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progress and source code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96" name="Google Shape;496;p36" descr="도표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957" y="1691423"/>
            <a:ext cx="3476033" cy="471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37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04" name="Google Shape;504;p37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2203"/>
            <a:ext cx="8839204" cy="336217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7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3-c. Time plan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2203"/>
            <a:ext cx="8839204" cy="336217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8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38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15" name="Google Shape;515;p38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3-c. Time plan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38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0590" y="66742"/>
            <a:ext cx="6539697" cy="672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9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25" name="Google Shape;525;p39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9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3-c. Time plan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Google Shape;5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0041"/>
            <a:ext cx="8839204" cy="170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descr="Free Handshake Shaking Hands illustration and pictu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217" y="2998630"/>
            <a:ext cx="3164712" cy="2221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4"/>
          <p:cNvGrpSpPr/>
          <p:nvPr/>
        </p:nvGrpSpPr>
        <p:grpSpPr>
          <a:xfrm>
            <a:off x="3847644" y="2820463"/>
            <a:ext cx="1944052" cy="3174242"/>
            <a:chOff x="4169080" y="3347693"/>
            <a:chExt cx="2106460" cy="3439421"/>
          </a:xfrm>
        </p:grpSpPr>
        <p:pic>
          <p:nvPicPr>
            <p:cNvPr id="126" name="Google Shape;126;p4" descr="3dman, character, 3dmodel, human, 3dmodelman, talking, men, HD wallpap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69080" y="4680654"/>
              <a:ext cx="2106460" cy="2106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4"/>
            <p:cNvSpPr/>
            <p:nvPr/>
          </p:nvSpPr>
          <p:spPr>
            <a:xfrm>
              <a:off x="4767765" y="4705458"/>
              <a:ext cx="123092" cy="120162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612634" y="4585296"/>
              <a:ext cx="123092" cy="120162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637691" y="4335377"/>
              <a:ext cx="253166" cy="231674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572929" y="4237730"/>
              <a:ext cx="253166" cy="231674"/>
            </a:xfrm>
            <a:prstGeom prst="ellipse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18380" y="3347693"/>
              <a:ext cx="1463040" cy="924835"/>
            </a:xfrm>
            <a:prstGeom prst="cloud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2" name="Google Shape;132;p4" descr="Free Solution Problem illustration and pictu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7246" y="3150337"/>
            <a:ext cx="2877538" cy="1918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1110902" y="1931850"/>
            <a:ext cx="692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effective communications.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922884" y="5220550"/>
            <a:ext cx="205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Bridging gaps between different people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3108625" y="6143950"/>
            <a:ext cx="342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Fosters common ground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5624963" y="5068850"/>
            <a:ext cx="342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Resolves issues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194764" y="329700"/>
            <a:ext cx="760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1-a. Communication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0041"/>
            <a:ext cx="8839204" cy="170914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0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40" descr="텍스트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36" name="Google Shape;536;p40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0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3-c. Time plan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12" y="1802750"/>
            <a:ext cx="8177075" cy="36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41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1"/>
          <p:cNvSpPr txBox="1"/>
          <p:nvPr/>
        </p:nvSpPr>
        <p:spPr>
          <a:xfrm>
            <a:off x="194764" y="329700"/>
            <a:ext cx="75772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3-d. Risk analysis and hedging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1"/>
          <p:cNvSpPr txBox="1"/>
          <p:nvPr/>
        </p:nvSpPr>
        <p:spPr>
          <a:xfrm>
            <a:off x="194775" y="1755800"/>
            <a:ext cx="87543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Minimizing the capability gap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member is assigned a role suitable for each experience or field of interest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web programming experience -&gt; progress gap between FE, BE and ML</a:t>
            </a:r>
            <a:endParaRPr sz="1600"/>
          </a:p>
          <a:p>
            <a:pPr marL="1371600" marR="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part that finished development first will help the other part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models need high computing power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of the application is sensitive with server’s computing power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high-enough performance server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Optimizing connection methods with ML model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infringement due to conversation collection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accordance with Article 24, Paragraph 1 of the Personal Information Protection Act, consent will be obtained for personal information processing, and chat history will be used lawfully.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consent from the user for the personal information processing policy when running the application for the first time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2df0a8e37e_0_21"/>
          <p:cNvSpPr/>
          <p:nvPr/>
        </p:nvSpPr>
        <p:spPr>
          <a:xfrm>
            <a:off x="-11561" y="969477"/>
            <a:ext cx="9144000" cy="81000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2df0a8e37e_0_21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2df0a8e37e_0_21"/>
          <p:cNvSpPr txBox="1"/>
          <p:nvPr/>
        </p:nvSpPr>
        <p:spPr>
          <a:xfrm>
            <a:off x="194764" y="329700"/>
            <a:ext cx="757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3. Proposal of the implementation method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2df0a8e37e_0_21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3-d. Risk analysis and hedging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2df0a8e37e_0_21"/>
          <p:cNvSpPr txBox="1"/>
          <p:nvPr/>
        </p:nvSpPr>
        <p:spPr>
          <a:xfrm>
            <a:off x="194775" y="1755800"/>
            <a:ext cx="87543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Minimizing the capability gap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member is assigned a role suitable for each experience or field of interest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web programming experience -&gt; progress gap between FE, BE and ML</a:t>
            </a:r>
            <a:endParaRPr sz="1600"/>
          </a:p>
          <a:p>
            <a:pPr marL="1371600" marR="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part that finished development first will help the other part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models need high computing power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of the application is sensitive with server’s computing power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high-enough performance server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Optimizing connection methods with ML model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❖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infringement due to conversation collection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accordance with Article 24, Paragraph 1 of the Personal Information Protection Act, consent will be obtained for personal information processing, and chat history will be used lawfully.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consent from the user for the personal information processing policy when running the application for the first time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2df0a8e37e_0_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559" name="Google Shape;559;g22df0a8e37e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997" y="1755550"/>
            <a:ext cx="7186016" cy="47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4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2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2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4-a. Marketing plan with target customers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42" descr="도표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5432" y="1625060"/>
            <a:ext cx="5793137" cy="442012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2"/>
          <p:cNvSpPr txBox="1"/>
          <p:nvPr/>
        </p:nvSpPr>
        <p:spPr>
          <a:xfrm>
            <a:off x="3616883" y="6214045"/>
            <a:ext cx="2466419" cy="26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&lt;Marketing plan Diagram&gt;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43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3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3"/>
          <p:cNvSpPr txBox="1"/>
          <p:nvPr/>
        </p:nvSpPr>
        <p:spPr>
          <a:xfrm>
            <a:off x="194764" y="1105402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4-a-1. Open Version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3"/>
          <p:cNvSpPr txBox="1"/>
          <p:nvPr/>
        </p:nvSpPr>
        <p:spPr>
          <a:xfrm>
            <a:off x="2315693" y="1673404"/>
            <a:ext cx="4176648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Version </a:t>
            </a:r>
            <a:r>
              <a:rPr lang="en-US" sz="110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(the goal of this project)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3"/>
          <p:cNvSpPr txBox="1"/>
          <p:nvPr/>
        </p:nvSpPr>
        <p:spPr>
          <a:xfrm>
            <a:off x="372250" y="2962747"/>
            <a:ext cx="7548600" cy="293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target 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for everyone.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Free to everyone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emotion classification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functionality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limited context length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Advertisement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maintenance for program(project)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44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4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194764" y="1105402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4-a-2. Basic Version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4"/>
          <p:cNvSpPr txBox="1"/>
          <p:nvPr/>
        </p:nvSpPr>
        <p:spPr>
          <a:xfrm>
            <a:off x="3443847" y="1765126"/>
            <a:ext cx="2256307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Version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4"/>
          <p:cNvSpPr txBox="1"/>
          <p:nvPr/>
        </p:nvSpPr>
        <p:spPr>
          <a:xfrm>
            <a:off x="456644" y="2863036"/>
            <a:ext cx="7548600" cy="350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target :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for everyone.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: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Free to everyone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: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emotion classification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functionality :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limited context length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Advertisement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maintenance for program(project)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r>
              <a:rPr lang="en-US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Emoticon</a:t>
            </a:r>
            <a:r>
              <a:rPr lang="en-US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limited emoticon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p4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5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5"/>
          <p:cNvSpPr txBox="1"/>
          <p:nvPr/>
        </p:nvSpPr>
        <p:spPr>
          <a:xfrm>
            <a:off x="194764" y="1107720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4-a-3. Advanced Version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5"/>
          <p:cNvSpPr txBox="1"/>
          <p:nvPr/>
        </p:nvSpPr>
        <p:spPr>
          <a:xfrm>
            <a:off x="2985022" y="1705512"/>
            <a:ext cx="3150834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Version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456643" y="2437504"/>
            <a:ext cx="8175518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Closed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: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 to pay for service.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: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Not for free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(pay).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: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Various emotion classification.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Alleviated functionality :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Longer context length than basic version.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 Advertisement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Maintenance for program(project).</a:t>
            </a:r>
            <a:b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Various Emoticon :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Can use various and customized emoticon.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Optimized model 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 Providing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optimized AI model for specific customers.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6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46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6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4-a. Marketing plan with target customers (summary)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673" y="4019754"/>
            <a:ext cx="1217288" cy="125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 descr="Computer Icon Vector Art, Icons, and Graphics for Free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2069" y="2375907"/>
            <a:ext cx="2196203" cy="219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0120" y="5539933"/>
            <a:ext cx="700098" cy="722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46"/>
          <p:cNvCxnSpPr/>
          <p:nvPr/>
        </p:nvCxnSpPr>
        <p:spPr>
          <a:xfrm>
            <a:off x="2483555" y="4648031"/>
            <a:ext cx="2001313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46"/>
          <p:cNvCxnSpPr>
            <a:endCxn id="613" idx="1"/>
          </p:cNvCxnSpPr>
          <p:nvPr/>
        </p:nvCxnSpPr>
        <p:spPr>
          <a:xfrm rot="10800000" flipH="1">
            <a:off x="4473869" y="3474009"/>
            <a:ext cx="1528200" cy="11739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17" name="Google Shape;617;p46"/>
          <p:cNvCxnSpPr/>
          <p:nvPr/>
        </p:nvCxnSpPr>
        <p:spPr>
          <a:xfrm>
            <a:off x="4461720" y="4648032"/>
            <a:ext cx="1463850" cy="1098102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8" name="Google Shape;618;p46"/>
          <p:cNvSpPr txBox="1"/>
          <p:nvPr/>
        </p:nvSpPr>
        <p:spPr>
          <a:xfrm>
            <a:off x="1200034" y="5356666"/>
            <a:ext cx="581291" cy="26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6"/>
          <p:cNvSpPr txBox="1"/>
          <p:nvPr/>
        </p:nvSpPr>
        <p:spPr>
          <a:xfrm>
            <a:off x="6871598" y="6351453"/>
            <a:ext cx="700098" cy="26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6"/>
          <p:cNvSpPr txBox="1"/>
          <p:nvPr/>
        </p:nvSpPr>
        <p:spPr>
          <a:xfrm>
            <a:off x="6736632" y="4266787"/>
            <a:ext cx="970028" cy="26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6"/>
          <p:cNvSpPr txBox="1"/>
          <p:nvPr/>
        </p:nvSpPr>
        <p:spPr>
          <a:xfrm>
            <a:off x="1432931" y="1907022"/>
            <a:ext cx="962025" cy="29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goal</a:t>
            </a:r>
            <a:endParaRPr sz="1292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717" y="1726195"/>
            <a:ext cx="686234" cy="68623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6"/>
          <p:cNvSpPr txBox="1"/>
          <p:nvPr/>
        </p:nvSpPr>
        <p:spPr>
          <a:xfrm>
            <a:off x="1059905" y="1767424"/>
            <a:ext cx="308467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584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6"/>
          <p:cNvSpPr txBox="1"/>
          <p:nvPr/>
        </p:nvSpPr>
        <p:spPr>
          <a:xfrm>
            <a:off x="6604014" y="1878729"/>
            <a:ext cx="962025" cy="29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goal</a:t>
            </a:r>
            <a:endParaRPr sz="1292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2641251" y="1812034"/>
            <a:ext cx="3640938" cy="4431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goes on</a:t>
            </a: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3062998" y="4285068"/>
            <a:ext cx="962025" cy="29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2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</a:t>
            </a:r>
            <a:endParaRPr sz="1292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7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47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7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194764" y="1101556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4-b. Impact analysis to industry/society 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7"/>
          <p:cNvSpPr txBox="1"/>
          <p:nvPr/>
        </p:nvSpPr>
        <p:spPr>
          <a:xfrm>
            <a:off x="3141463" y="1968134"/>
            <a:ext cx="2861074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Industry 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7" name="Google Shape;637;p47"/>
          <p:cNvGrpSpPr/>
          <p:nvPr/>
        </p:nvGrpSpPr>
        <p:grpSpPr>
          <a:xfrm>
            <a:off x="1009386" y="2929785"/>
            <a:ext cx="3064416" cy="2837756"/>
            <a:chOff x="1089930" y="2743938"/>
            <a:chExt cx="3320316" cy="3074728"/>
          </a:xfrm>
        </p:grpSpPr>
        <p:pic>
          <p:nvPicPr>
            <p:cNvPr id="638" name="Google Shape;638;p47" descr="Mental health and disorder illustration - Download Free Vectors ..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930" y="2743938"/>
              <a:ext cx="3320316" cy="2414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47"/>
            <p:cNvSpPr txBox="1"/>
            <p:nvPr/>
          </p:nvSpPr>
          <p:spPr>
            <a:xfrm>
              <a:off x="1861113" y="5441697"/>
              <a:ext cx="1777950" cy="376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1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Psychotherapy</a:t>
              </a:r>
              <a:r>
                <a:rPr lang="en-US" sz="166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66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0" name="Google Shape;640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grpSp>
        <p:nvGrpSpPr>
          <p:cNvPr id="641" name="Google Shape;641;p47"/>
          <p:cNvGrpSpPr/>
          <p:nvPr/>
        </p:nvGrpSpPr>
        <p:grpSpPr>
          <a:xfrm>
            <a:off x="4722876" y="2929785"/>
            <a:ext cx="3411738" cy="2837756"/>
            <a:chOff x="4722876" y="2929785"/>
            <a:chExt cx="3411738" cy="2837756"/>
          </a:xfrm>
        </p:grpSpPr>
        <p:sp>
          <p:nvSpPr>
            <p:cNvPr id="642" name="Google Shape;642;p47"/>
            <p:cNvSpPr txBox="1"/>
            <p:nvPr/>
          </p:nvSpPr>
          <p:spPr>
            <a:xfrm>
              <a:off x="4963308" y="5164042"/>
              <a:ext cx="2989284" cy="60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1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Help people with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1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autism spectrum disorders</a:t>
              </a:r>
              <a:r>
                <a:rPr lang="en-US" sz="166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66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3" name="Google Shape;643;p47" descr="우영우' 제작사는 왜 넷플릭스 아닌 ENA을 택했을까? | 아주경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22876" y="2929785"/>
              <a:ext cx="3411738" cy="2228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8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p48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8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48"/>
          <p:cNvSpPr txBox="1"/>
          <p:nvPr/>
        </p:nvSpPr>
        <p:spPr>
          <a:xfrm>
            <a:off x="194764" y="1100120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4-b. Impact analysis to industry/society 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3302199" y="1968134"/>
            <a:ext cx="2539602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Fields 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372250" y="2962748"/>
            <a:ext cx="7548600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4" name="Google Shape;654;p48"/>
          <p:cNvGrpSpPr/>
          <p:nvPr/>
        </p:nvGrpSpPr>
        <p:grpSpPr>
          <a:xfrm>
            <a:off x="1259518" y="2787305"/>
            <a:ext cx="3169595" cy="2608345"/>
            <a:chOff x="1364697" y="2733719"/>
            <a:chExt cx="3434278" cy="2826159"/>
          </a:xfrm>
        </p:grpSpPr>
        <p:pic>
          <p:nvPicPr>
            <p:cNvPr id="655" name="Google Shape;655;p48" descr="Teamwork &amp; Startup Illustrations by Gytis Jonaitis for Flair Digital on ..."/>
            <p:cNvPicPr preferRelativeResize="0"/>
            <p:nvPr/>
          </p:nvPicPr>
          <p:blipFill rotWithShape="1">
            <a:blip r:embed="rId4">
              <a:alphaModFix/>
            </a:blip>
            <a:srcRect l="5630" t="5640" r="4740" b="7436"/>
            <a:stretch/>
          </p:blipFill>
          <p:spPr>
            <a:xfrm>
              <a:off x="1364697" y="2733719"/>
              <a:ext cx="3434278" cy="2497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48"/>
            <p:cNvSpPr txBox="1"/>
            <p:nvPr/>
          </p:nvSpPr>
          <p:spPr>
            <a:xfrm>
              <a:off x="1468395" y="5159704"/>
              <a:ext cx="3226881" cy="400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Improve team atmosphere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48"/>
          <p:cNvGrpSpPr/>
          <p:nvPr/>
        </p:nvGrpSpPr>
        <p:grpSpPr>
          <a:xfrm>
            <a:off x="4870777" y="2763491"/>
            <a:ext cx="3287640" cy="2632159"/>
            <a:chOff x="5277520" y="2707916"/>
            <a:chExt cx="3562181" cy="2851962"/>
          </a:xfrm>
        </p:grpSpPr>
        <p:sp>
          <p:nvSpPr>
            <p:cNvPr id="658" name="Google Shape;658;p48"/>
            <p:cNvSpPr txBox="1"/>
            <p:nvPr/>
          </p:nvSpPr>
          <p:spPr>
            <a:xfrm>
              <a:off x="5277520" y="5159704"/>
              <a:ext cx="3562181" cy="400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Improve customer satisfaction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9" name="Google Shape;659;p48" descr="What is the Ultimate Goal of Customer Relationship | SupportBe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09634" y="2707916"/>
              <a:ext cx="2497955" cy="24979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194764" y="329700"/>
            <a:ext cx="76030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1-b. Problems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94764" y="1873429"/>
            <a:ext cx="827759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Elderly people find it difficult to understand slang.</a:t>
            </a:r>
            <a:endParaRPr/>
          </a:p>
          <a:p>
            <a:pPr marL="316462" marR="0" lvl="0" indent="-2021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communicate with workspace superiors.</a:t>
            </a:r>
            <a:endParaRPr/>
          </a:p>
          <a:p>
            <a:pPr marL="316462" marR="0" lvl="0" indent="-2021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in understanding others’ emotions innately.</a:t>
            </a:r>
            <a:endParaRPr/>
          </a:p>
          <a:p>
            <a:pPr marL="316462" marR="0" lvl="0" indent="-2021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the other person’s tendencies through communication.</a:t>
            </a:r>
            <a:endParaRPr/>
          </a:p>
          <a:p>
            <a:pPr marL="316462" marR="0" lvl="0" indent="-2021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Elderly people struggle to understand the emotions of other in chats through platforms like KakaoTalk.</a:t>
            </a:r>
            <a:endParaRPr/>
          </a:p>
          <a:p>
            <a:pPr marL="316462" marR="0" lvl="0" indent="-2021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Absence of communication &amp; lack of friends occurs lonely death.</a:t>
            </a:r>
            <a:endParaRPr/>
          </a:p>
          <a:p>
            <a:pPr marL="316462" marR="0" lvl="0" indent="-2021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16462" marR="0" lvl="0" indent="-316462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L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Criminal psychological analysis is not easy.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49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9"/>
          <p:cNvSpPr txBox="1"/>
          <p:nvPr/>
        </p:nvSpPr>
        <p:spPr>
          <a:xfrm>
            <a:off x="194764" y="1105402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4-b. Impact analysis to industry/society 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9"/>
          <p:cNvSpPr txBox="1"/>
          <p:nvPr/>
        </p:nvSpPr>
        <p:spPr>
          <a:xfrm>
            <a:off x="372250" y="2962748"/>
            <a:ext cx="7548600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0" name="Google Shape;670;p49"/>
          <p:cNvGrpSpPr/>
          <p:nvPr/>
        </p:nvGrpSpPr>
        <p:grpSpPr>
          <a:xfrm>
            <a:off x="4981947" y="2024962"/>
            <a:ext cx="2908206" cy="3499560"/>
            <a:chOff x="3106336" y="1968134"/>
            <a:chExt cx="2908206" cy="3499560"/>
          </a:xfrm>
        </p:grpSpPr>
        <p:sp>
          <p:nvSpPr>
            <p:cNvPr id="671" name="Google Shape;671;p49"/>
            <p:cNvSpPr txBox="1"/>
            <p:nvPr/>
          </p:nvSpPr>
          <p:spPr>
            <a:xfrm>
              <a:off x="3755038" y="1968134"/>
              <a:ext cx="1633925" cy="490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84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Daily Life </a:t>
              </a:r>
              <a:endParaRPr sz="110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2" name="Google Shape;672;p49"/>
            <p:cNvGrpSpPr/>
            <p:nvPr/>
          </p:nvGrpSpPr>
          <p:grpSpPr>
            <a:xfrm>
              <a:off x="3106336" y="2746356"/>
              <a:ext cx="2908206" cy="2721338"/>
              <a:chOff x="3378263" y="2923812"/>
              <a:chExt cx="3151061" cy="2948588"/>
            </a:xfrm>
          </p:grpSpPr>
          <p:pic>
            <p:nvPicPr>
              <p:cNvPr id="673" name="Google Shape;673;p49" descr="Modern Communication | Communication illustration, Illustration ...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78263" y="2923812"/>
                <a:ext cx="3151061" cy="23632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4" name="Google Shape;674;p49"/>
              <p:cNvSpPr txBox="1"/>
              <p:nvPr/>
            </p:nvSpPr>
            <p:spPr>
              <a:xfrm>
                <a:off x="3482276" y="5472226"/>
                <a:ext cx="2943033" cy="400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Improve communication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5" name="Google Shape;675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pSp>
        <p:nvGrpSpPr>
          <p:cNvPr id="676" name="Google Shape;676;p49"/>
          <p:cNvGrpSpPr/>
          <p:nvPr/>
        </p:nvGrpSpPr>
        <p:grpSpPr>
          <a:xfrm>
            <a:off x="1062038" y="2020286"/>
            <a:ext cx="3230122" cy="3642735"/>
            <a:chOff x="1538364" y="1868103"/>
            <a:chExt cx="3230122" cy="3642735"/>
          </a:xfrm>
        </p:grpSpPr>
        <p:grpSp>
          <p:nvGrpSpPr>
            <p:cNvPr id="677" name="Google Shape;677;p49"/>
            <p:cNvGrpSpPr/>
            <p:nvPr/>
          </p:nvGrpSpPr>
          <p:grpSpPr>
            <a:xfrm>
              <a:off x="1671143" y="1868103"/>
              <a:ext cx="2964563" cy="3642735"/>
              <a:chOff x="4475579" y="1868103"/>
              <a:chExt cx="2943033" cy="3642735"/>
            </a:xfrm>
          </p:grpSpPr>
          <p:sp>
            <p:nvSpPr>
              <p:cNvPr id="678" name="Google Shape;678;p49"/>
              <p:cNvSpPr txBox="1"/>
              <p:nvPr/>
            </p:nvSpPr>
            <p:spPr>
              <a:xfrm>
                <a:off x="4499800" y="1868103"/>
                <a:ext cx="2899905" cy="489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8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Digital Human Tech.  </a:t>
                </a:r>
                <a:endParaRPr sz="258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49"/>
              <p:cNvSpPr txBox="1"/>
              <p:nvPr/>
            </p:nvSpPr>
            <p:spPr>
              <a:xfrm>
                <a:off x="4475579" y="4864507"/>
                <a:ext cx="294303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Help appropriate response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like real humans</a:t>
                </a: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80" name="Google Shape;680;p49" descr="Meet the Digital Human Sophie - YouTub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38364" y="2832993"/>
              <a:ext cx="3230122" cy="1817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50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0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4. Utilization of the result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0"/>
          <p:cNvSpPr txBox="1"/>
          <p:nvPr/>
        </p:nvSpPr>
        <p:spPr>
          <a:xfrm>
            <a:off x="194764" y="1099613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4-b. Impact analysis to industry/society 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2841364" y="1978811"/>
            <a:ext cx="3461271" cy="49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Criminal Psychoanalysis  </a:t>
            </a:r>
            <a:endParaRPr sz="110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372250" y="2962748"/>
            <a:ext cx="7548600" cy="37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50"/>
          <p:cNvGrpSpPr/>
          <p:nvPr/>
        </p:nvGrpSpPr>
        <p:grpSpPr>
          <a:xfrm>
            <a:off x="1994238" y="2688677"/>
            <a:ext cx="5155524" cy="3053774"/>
            <a:chOff x="2212122" y="2652905"/>
            <a:chExt cx="5586046" cy="3308785"/>
          </a:xfrm>
        </p:grpSpPr>
        <p:pic>
          <p:nvPicPr>
            <p:cNvPr id="692" name="Google Shape;692;p50" descr="Police interrogation flat color vector illustration by ~ EpicPxl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89483" y="2652905"/>
              <a:ext cx="3631324" cy="272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" name="Google Shape;693;p50"/>
            <p:cNvSpPr txBox="1"/>
            <p:nvPr/>
          </p:nvSpPr>
          <p:spPr>
            <a:xfrm>
              <a:off x="2212122" y="5561516"/>
              <a:ext cx="5586046" cy="400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 specialized in criminal sentiment analysis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 txBox="1"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lt1"/>
                </a:solidFill>
              </a:rPr>
              <a:t>Thank you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700" name="Google Shape;700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6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194764" y="1150471"/>
            <a:ext cx="559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8" name="Google Shape;158;p6"/>
          <p:cNvGraphicFramePr/>
          <p:nvPr/>
        </p:nvGraphicFramePr>
        <p:xfrm>
          <a:off x="384351" y="1792695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Problem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Existing solution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Limitation of Existing solution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Solution by Software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Customer Expectation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Score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Searching, Educational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Programs or Workshops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Slang is constantly evolving.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Effective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Understanding slangs to communicate with youngs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36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Books, Counseling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 communication skill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Results may vary depending on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individuals.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Not sure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Understand what one’s superior requires and why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82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EQ training, memorizing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the facial expression, etc.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Take too much time.</a:t>
                      </a:r>
                      <a:endParaRPr sz="900" u="none" strike="noStrike" cap="none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Some might have inherent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limitations.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Effective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For smooth communication with others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93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d.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MBTI, MMIP, STRONG,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MLST-II, FCPI etc.(tests)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The participation of the target is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required.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Effective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 gain a deeper understanding of the other.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63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NONE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 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Effective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 communicate more smoothly with the young.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82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Apps for one-person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-household, Policies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Cannot fulfill the hearts of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lonely people.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Effective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Friends to communicate and a word of comfort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67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9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Professional people’s 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analysis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Takes too much time.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Effective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Due to the shortage of criminal psychology experts, </a:t>
                      </a:r>
                      <a:br>
                        <a:rPr lang="en-US" sz="900" u="none" strike="noStrike" cap="none"/>
                      </a:br>
                      <a:r>
                        <a:rPr lang="en-US" sz="900" u="none" strike="noStrike" cap="none"/>
                        <a:t>there is a need for tools to increase analysis</a:t>
                      </a:r>
                      <a:endParaRPr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 efficiency.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61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9" name="Google Shape;159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7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7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228958" y="-27944"/>
            <a:ext cx="4686085" cy="7813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8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7" name="Google Shape;177;p8"/>
          <p:cNvGraphicFramePr/>
          <p:nvPr>
            <p:extLst>
              <p:ext uri="{D42A27DB-BD31-4B8C-83A1-F6EECF244321}">
                <p14:modId xmlns:p14="http://schemas.microsoft.com/office/powerpoint/2010/main" val="1326448030"/>
              </p:ext>
            </p:extLst>
          </p:nvPr>
        </p:nvGraphicFramePr>
        <p:xfrm>
          <a:off x="360623" y="3429000"/>
          <a:ext cx="8422754" cy="146781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0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5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7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Existing solution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Limitation of Existing solution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Solution by Software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Customer Expectation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Total Score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Searching, Educational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Programs or Workshops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Slang is constantly evolving.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Effective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Understanding slangs</a:t>
                      </a:r>
                      <a:r>
                        <a:rPr lang="en-US" dirty="0"/>
                        <a:t> </a:t>
                      </a:r>
                      <a:r>
                        <a:rPr lang="en-US" sz="1400" u="none" strike="noStrike" cap="none" dirty="0"/>
                        <a:t>to</a:t>
                      </a:r>
                      <a:r>
                        <a:rPr lang="en-US" dirty="0"/>
                        <a:t> 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communicate with </a:t>
                      </a:r>
                      <a:r>
                        <a:rPr lang="en-US" sz="1400" u="none" strike="noStrike" cap="none" dirty="0" err="1"/>
                        <a:t>youngs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36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Google Shape;178;p8"/>
          <p:cNvSpPr txBox="1"/>
          <p:nvPr/>
        </p:nvSpPr>
        <p:spPr>
          <a:xfrm>
            <a:off x="384351" y="1682564"/>
            <a:ext cx="7397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 Elderly people find it difficult to understand slang.</a:t>
            </a:r>
            <a:endParaRPr/>
          </a:p>
        </p:txBody>
      </p:sp>
      <p:sp>
        <p:nvSpPr>
          <p:cNvPr id="179" name="Google Shape;179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/>
          <p:nvPr/>
        </p:nvSpPr>
        <p:spPr>
          <a:xfrm>
            <a:off x="-11561" y="969477"/>
            <a:ext cx="9144000" cy="80923"/>
          </a:xfrm>
          <a:prstGeom prst="rect">
            <a:avLst/>
          </a:prstGeom>
          <a:gradFill>
            <a:gsLst>
              <a:gs pos="0">
                <a:schemeClr val="lt1"/>
              </a:gs>
              <a:gs pos="22000">
                <a:schemeClr val="lt1"/>
              </a:gs>
              <a:gs pos="51000">
                <a:srgbClr val="A9BEE4"/>
              </a:gs>
              <a:gs pos="76000">
                <a:srgbClr val="2F5496"/>
              </a:gs>
              <a:gs pos="100000">
                <a:srgbClr val="002060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9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1171" y="406228"/>
            <a:ext cx="718066" cy="3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 txBox="1"/>
          <p:nvPr/>
        </p:nvSpPr>
        <p:spPr>
          <a:xfrm>
            <a:off x="194764" y="329700"/>
            <a:ext cx="70751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1. Why we need the problem solving</a:t>
            </a:r>
            <a:endParaRPr sz="3200" b="1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9"/>
          <p:cNvGraphicFramePr/>
          <p:nvPr>
            <p:extLst>
              <p:ext uri="{D42A27DB-BD31-4B8C-83A1-F6EECF244321}">
                <p14:modId xmlns:p14="http://schemas.microsoft.com/office/powerpoint/2010/main" val="4212999741"/>
              </p:ext>
            </p:extLst>
          </p:nvPr>
        </p:nvGraphicFramePr>
        <p:xfrm>
          <a:off x="372790" y="3429000"/>
          <a:ext cx="8375325" cy="1254455"/>
        </p:xfrm>
        <a:graphic>
          <a:graphicData uri="http://schemas.openxmlformats.org/drawingml/2006/table">
            <a:tbl>
              <a:tblPr firstRow="1" firstCol="1" bandRow="1">
                <a:noFill/>
                <a:tableStyleId>{C835FEE1-D073-4D04-B7B0-BCB4F122C068}</a:tableStyleId>
              </a:tblPr>
              <a:tblGrid>
                <a:gridCol w="5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Limitation of Existing solution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Solution by Software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Customer Expectation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 Score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b.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Books, Counseling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 communication skill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Results may vary depending on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individuals.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Not sure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Understand what one’s superior requires and why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82</a:t>
                      </a: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300" marR="633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9" name="Google Shape;189;p9"/>
          <p:cNvSpPr txBox="1"/>
          <p:nvPr/>
        </p:nvSpPr>
        <p:spPr>
          <a:xfrm>
            <a:off x="384351" y="1682564"/>
            <a:ext cx="7397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 Hard to communicate with workspace superiors.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194764" y="1150471"/>
            <a:ext cx="55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1-c. Current Status</a:t>
            </a:r>
            <a:endParaRPr sz="18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2654</Words>
  <Application>Microsoft Macintosh PowerPoint</Application>
  <PresentationFormat>화면 슬라이드 쇼(4:3)</PresentationFormat>
  <Paragraphs>651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Malgun Gothic</vt:lpstr>
      <vt:lpstr>Noto Sans Symbols</vt:lpstr>
      <vt:lpstr>Arial</vt:lpstr>
      <vt:lpstr>Calibri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백민재</dc:creator>
  <cp:lastModifiedBy>wjddntjq15@naver.com</cp:lastModifiedBy>
  <cp:revision>1</cp:revision>
  <dcterms:created xsi:type="dcterms:W3CDTF">2023-04-03T06:50:50Z</dcterms:created>
  <dcterms:modified xsi:type="dcterms:W3CDTF">2023-04-15T07:24:09Z</dcterms:modified>
</cp:coreProperties>
</file>